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Far Infrared (FIR)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Near Infrared (NIR)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Far Infrared (FIR)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Near Infrared (NIR)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Far Infrared (FIR)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Near Infrared (NIR)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Type: Far Infrared (FIR), Near Infrared (NIR), Others
By Component Type: Night Vision Camera, Controlling Unit, Display Unit, Sensor, Others
By Display Type: Navigation System, Instrument Cluster, Head-Up Display (HUD), Others
By System Type: Passive Systems, Active Systems
By Sales Channel: OEM, Aftermarket
By Vehicle Type: Passenger Cars, Commercial Vehicles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AUTOMOTIVE NIGHT VISION SYSTEM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 (NHTSA)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 NCAP (European New Car Assessment Programme)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Sensors Journal</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Insurance Institute for Highway Safety (IIHS)</a:t>
                      </a:r>
                    </a:p>
                  </a:txBody>
                  <a:tcPr marL="9525" marR="9525" marT="9525" marB="0" anchor="ctr"/>
                </a:tc>
                <a:tc>
                  <a:txBody>
                    <a:bodyPr/>
                    <a:lstStyle/>
                    <a:p>
                      <a:pPr marL="91440" algn="l" fontAlgn="b"/>
                      <a:r>
                        <a:rPr lang="en-US" sz="1100" kern="1200" dirty="0">
                          <a:solidFill>
                            <a:schemeClr val="dk1"/>
                          </a:solidFill>
                          <a:latin typeface="+mn-lt"/>
                          <a:ea typeface="+mn-ea"/>
                          <a:cs typeface="+mn-cs"/>
                        </a:rPr>
                        <a:t>Infrared Physics &amp;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UNECE World Forum for Harmonization of Vehicle Regulations (WP.29)</a:t>
                      </a:r>
                    </a:p>
                  </a:txBody>
                  <a:tcPr marL="9525" marR="9525" marT="9525" marB="0" anchor="ctr"/>
                </a:tc>
                <a:tc>
                  <a:txBody>
                    <a:bodyPr/>
                    <a:lstStyle/>
                    <a:p>
                      <a:pPr marL="91440" algn="l" fontAlgn="b"/>
                      <a:r>
                        <a:rPr lang="en-US" sz="1100" kern="1200" dirty="0">
                          <a:solidFill>
                            <a:schemeClr val="dk1"/>
                          </a:solidFill>
                          <a:latin typeface="+mn-lt"/>
                          <a:ea typeface="+mn-ea"/>
                          <a:cs typeface="+mn-cs"/>
                        </a:rPr>
                        <a:t>SAE International Journal of Passenger Cars - Electronic and Electrical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AUTOMOTIVE NIGHT VISION SYSTEM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Automotive Night Vision System Market is valued at USD 4.16 Billion in 2024, and is expected to reach USD 10.51 Billion by 2032. The market shows a steady CAGR of 12.3% from 2025 to 2032. Advanced driver-assistance adoption, regulatory safety mandates, and sensor cost declines drive automotive night-vision growth; leading OEMs and Tier-1 suppliers invest in IR, thermal and sensor-fusion solutions. Trend toward AI-enabled object detection, integration with ADAS/autonomous platforms, and partnerships accelerates deployment, enhancing pedestrian safety and shaping scalable, software-defined mobility ecosystems with resilience.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AUTOMOTIVE NIGHT VISION SYSTEM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4.16</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10.51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Advanced Sensor Technologies: Continuous innovations in infrared and thermal imaging, complemented by high-resolution cameras and AI-driven image processing, enhance detection accuracy, range and reliability at night. Cost reductions and miniaturization enable wider OEM adoption, while integration with ADAS platforms creates value through improved pedestrian, animal and obstacle recognition for driving.
Regulatory Safety Standards: Strengthening global vehicle safety regulations and NCAP protocols incentivize OEMs to incorporate night vision for occupant and pedestrian protection. Insurance incentives and consumer awareness encourage adoption. Harmonized standards, testing frameworks and mandates for ADAS interoperability lower integration risk, accelerate certification, and drive broader market acceptance across regions.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AUTOMOTIVE NIGHT VISION SYSTEM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AUTOMOTIVE NIGHT VISION SYSTEM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4.16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AUTOMOTIVE NIGHT VISION SYSTEM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Enhanced sensor fusion combining thermal imaging, visible cameras, and radar significantly improves pedestrian and animal detection in low light. Automakers and suppliers like Valeo, Bosch, FLIR integrate multimodal inputs to reduce false positives and extend perception range. Mercedes uses night vision features to highlight hazards in the instrument cluster while Audi and other premium brands deploy thermal overlays on driver displays. Deep learning models trained on diverse night scenarios enable more reliable classification and deliver context aware warnings to drivers.
Growing regulatory focus on nighttime pedestrian protection and safety testing has pushed automakers to include night vision within advanced driver assistance strategies. Brands like Volvo, Mercedes, and Toyota emphasize systems that alert drivers and aid braking decisions in low visibility. Fleet operators and insurance evaluators report risk reduction from enhanced perception systems when assessing vehicle safety profiles. Suppliers such as Continental and Denso develop scalable modules OEMs integrate to meet evolving regulatory and consumer safety expectations across diverse markets globally.
Advances in thermal sensor manufacturing, CMOS imaging and modular software have driven down system complexity and cost, enabling broader adoption outside luxury segments. Suppliers like FLIR, Valeo, Denso offer compact thermal modules and turnkey software stacks that OEMs can adapt across model lines. Integration into existing camera domains and compute platforms simplifies installation in mass market vehicles from mainstream brands such as Toyota and Hyundai. Commoditization allows night vision capabilities to be offered as optional packages or bundled safety suites.
Consumer expectations for intuitive cabin displays and safer night driving experiences drive OEM investment in night vision features. Users increasingly expect clear HUD or instrument cluster overlays that highlight pedestrians, cyclists, and road edges in thermal or blended views, as offered by premium brands. Night vision integration with autonomous and driver assistance stacks, including central compute platforms from technology providers, enhances sensor redundancy and perception reliability. Enhanced user interfaces and clear alerts improve driver trust and encourage broader acceptance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Sensor Fusion and AI Perception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Strengthening regulatory frameworks and insurer reward programs are increasingly steering automakers toward integrating night vision systems. Safety assessment programs such as Euro NCAP and the IIHS emphasize nighttime pedestrian and cyclist protection, prompting manufacturers to prioritize technologies that improve detection in low light. Governments and public procurement policies demand advanced active safety in new vehicle fleets, and insurers publicly recognize vehicles with enhanced night detection features. Examples include luxury brands that historically introduced night vision to meet high safety expectations.
Insurance industry recognition of night vision's preventive value translates into tangible procurement preferences among fleet operators. Rental car companies, transport fleets, and emergency responders increasingly specify enhanced night sensing hardware because insurers and risk managers favor vehicles that reduce nighttime accident exposure. Law enforcement and emergency services deploy thermal imaging to locate injured persons after dark, reinforcing the operational case. Manufacturers respond by offering bundled safety packages, and procurement teams cite insurer feedback and incident reduction evidence when selecting vehicles.
Liability exposure and compliance obligations push manufacturers toward robust night vision integration as part of a comprehensive safety portfolio. Regulators and consumer advocacy groups spotlight nighttime vulnerability, and legal precedents around collision investigations have increased scrutiny of sensor limitations. Automakers face procurement standards from municipal and transit authorities that demand proven low-light detection capabilities. In response, legacy brands incorporate advanced thermal or infrared options into safety suites, citing legal defensibility and the reputational benefit of meeting public sector purchasing criteria.
Standards and collaboration driven by regulators and insurers reduce integration complexity and speed certification for night vision systems. Tier one suppliers like Teledyne FLIR, Bosch and Continental coordinate with automakers to provide interoperable thermal modules and standardized mounting that simplify compliance testing. Use of high-speed in-vehicle networks such as Automotive Ethernet enables reliable transmission of thermal imagery to driver displays and safety controllers. These coordinated supply chain efforts make night vision easier to validate, purchase, and insure for vehicle platforms.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Insurance Incentives Driving Night Vision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AUTOMOTIVE NIGHT VISION SYSTEM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Far Infrared (FIR)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Near Infrared (NIR)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 TYPE</a:t>
            </a:r>
          </a:p>
        </p:txBody>
      </p:sp>
      <p:sp>
        <p:nvSpPr>
          <p:cNvPr id="53" name="Rectangle 52"/>
          <p:cNvSpPr/>
          <p:nvPr/>
        </p:nvSpPr>
        <p:spPr>
          <a:xfrm>
            <a:off x="2749296"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Night Vision Camera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Controlling Unit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Display Unit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Sensor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DISPLAY TYPE</a:t>
            </a:r>
          </a:p>
        </p:txBody>
      </p:sp>
      <p:sp>
        <p:nvSpPr>
          <p:cNvPr id="55" name="Rectangle 54"/>
          <p:cNvSpPr/>
          <p:nvPr/>
        </p:nvSpPr>
        <p:spPr>
          <a:xfrm>
            <a:off x="5041392"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Navigation System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Instrument Cluster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Head-Up Display (HUD)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 TYPE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Passive Systems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Active Systems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SALES CHANNEL</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OEM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Aftermarket</a:t>
            </a:r>
          </a:p>
        </p:txBody>
      </p:sp>
      <p:sp>
        <p:nvSpPr>
          <p:cNvPr id="60" name="Rounded Rectangle 59"/>
          <p:cNvSpPr/>
          <p:nvPr/>
        </p:nvSpPr>
        <p:spPr>
          <a:xfrm>
            <a:off x="5041392" y="3337560"/>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61" name="Rectangle 60"/>
          <p:cNvSpPr/>
          <p:nvPr/>
        </p:nvSpPr>
        <p:spPr>
          <a:xfrm>
            <a:off x="5041392" y="361188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Commercial Vehicles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Premium hardware costs and specialized sensors limit widespread adoption by mainstream automakers. Luxury brands such as BMW and Mercedes offer night vision as optional equipment, typically reserved for top trims, which demonstrates how manufacturers position the technology as a prestige feature rather than standard safety equipment. Suppliers like Bosch provide components to these programs, highlighting supply chain specialization. This market positioning reduces economies of scale, keeping unit costs high and discouraging inclusion in smaller, budget models despite demonstrated safety benefits.
Environmental limitations challenge system reliability in rain, fog, and heavy snow, where sensor performance degrades and contrast between objects and backgrounds diminishes. Thermal cameras may penetrate some obscurants better than visible systems, yet near infrared solutions struggle under similar conditions, leading to detection gaps. Roadside lights and reflective signage create confusing signatures that can trigger false alerts, an issue observed in deployments. Such inconsistencies complicate driver trust, prompting manufacturers to treat night vision as complementary rather than primary safety technology.
Complex integration with vehicle electronics and advanced driver assistance systems poses a significant implementation barrier. Night vision requires tight coordination between thermal or infrared sensors, central processing units, and display interfaces such as head up displays, which adds software validation burdens for automakers. Tier one suppliers like Continental and Valeo often lead these integrations, illustrating dependence on specialized partners. Variations in electrical architectures across platforms increase engineering effort for calibration and certification, slowing rollouts and making retrofitting to existing models.
Unclear regulatory frameworks and uneven consumer perceived value create adoption headwinds despite technological promise. Safety assessors such as Euro NCAP and insurers vary in their recognition of night vision benefits, affecting how manufacturers justify inclusion in safety packages. Consumers frequently prioritize familiar features such as backup cameras and parking sensors, reducing demand for specialized night vision. Moreover, liability concerns over missed detections or distracting false alerts make legal teams cautious, prompting conservative deployment strategies by automakers and suppliers alike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Cost and Integration Complexity Hindering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AUTOMOTIVE NIGHT VISION SYSTEM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Value Chain Analysis
Case Studies
Technology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AUTOMOTIVE NIGHT VISION SYSTEM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Type
By Component Type
By Display Type
By System Type
By Sales Channel
By Vehicle Type</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AUTOMOTIVE NIGHT VISION SYSTEM MARKET SIZE,  BY TECHNOLOGY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Far Infrared (FIR)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Near Infrared (NIR)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AUTOMOTIVE NIGHT VISION SYSTEM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AUTOMOTIVE NIGHT VISION SYSTEM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AUTOMOTIVE NIGHT VISION SYSTEM MARKET SIZE,  BY TECHNOLOGY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Far Infrared (FIR)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Near Infrared (NIR)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AUTOMOTIVE NIGHT VISION SYSTEM MARKET SIZE,  BY TECHNOLOGY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Far Infrared (FIR)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Near Infrared (NIR)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AUTOMOTIVE NIGHT VISION SYSTEM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AUTOMOTIVE NIGHT VISION SYSTEM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Automotive Night Vision System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Teledyne FLIR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4,179</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3.07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1978</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AUTOMOTIVE NIGHT VISION SYSTEM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TELEDYNE FLIR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1978</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3.07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4,179</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flir.com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Teledyne FLIR provides long-wave infrared thermal imaging cameras, cores and modules for automotive night vision and ADAS. Its portfolio spans Boson-based sensors, the FLIR ADK for development, and datasets to train perception algorithms. The company supplies Tier-1 suppliers and OEM programs for pedestrian, animal and hazard detection, complementing visible cameras, radar and lidar. It emphasizes automotive qualification, all‑weather performance, and sensor fusion support. Recent updates include Boson+ enhancements and expanded GMSL/USB interface options for easier vehicle integration. Teledyne FLIR participates in standards and safety discussions and supports global pilots for night‑time AEB and driver vision enhancement across premium and commercial vehicle platforms.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The FLIR ADK is a rugged, automotive-oriented thermal camera kit using the Boson core to accelerate ADAS and AV development. It outputs LWIR data via USB or GMSL/FPD-Link, includes a heated window for all‑weather use, multiple FOV options, and enables reliable pedestrian and animal detection in low‑visibility conditions and glare.</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FLIR ADK (Automotive Development Kit)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TELEDYNE FLIR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TELEDYNE FLIR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TELEDYNE FLIR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TELEDYNE FLIR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AUTOMOTIVE NIGHT VISION SYSTEM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Value Chain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Case Studies</a:t>
                      </a:r>
                    </a:p>
                  </a:txBody>
                  <a:tcPr>
                    <a:noFill/>
                    <a:lnL>
                      <a:noFill/>
                    </a:lnL>
                    <a:lnR>
                      <a:noFill/>
                    </a:lnR>
                    <a:lnT>
                      <a:noFill/>
                    </a:lnT>
                    <a:lnB>
                      <a:noFill/>
                    </a:lnB>
                  </a:tcPr>
                </a:tc>
                <a:tc>
                  <a:txBody>
                    <a:bodyPr/>
                    <a:lstStyle/>
                    <a:p>
                      <a:pPr>
                        <a:defRPr sz="1100" b="1">
                          <a:solidFill>
                            <a:srgbClr val="7030A0"/>
                          </a:solidFill>
                          <a:latin typeface="Poppins"/>
                        </a:defRPr>
                      </a:pPr>
                      <a:r>
                        <a:t>9. Automotive Night Vision System Market Size by System Type (2019-2032)</a:t>
                      </a:r>
                    </a:p>
                  </a:txBody>
                  <a:tcPr>
                    <a:noFill/>
                    <a:lnL>
                      <a:noFill/>
                    </a:lnL>
                    <a:lnR>
                      <a:noFill/>
                    </a:lnR>
                    <a:lnT>
                      <a:noFill/>
                    </a:lnT>
                    <a:lnB>
                      <a:noFill/>
                    </a:lnB>
                  </a:tcPr>
                </a:tc>
              </a:tr>
              <a:tr h="322729">
                <a:tc>
                  <a:txBody>
                    <a:bodyPr/>
                    <a:lstStyle/>
                    <a:p>
                      <a:pPr>
                        <a:defRPr sz="1100" b="0">
                          <a:solidFill>
                            <a:srgbClr val="000000"/>
                          </a:solidFill>
                          <a:latin typeface="Poppins"/>
                        </a:defRPr>
                      </a:pPr>
                      <a:r>
                        <a:t>          5.11. Technology Analysis</a:t>
                      </a:r>
                    </a:p>
                  </a:txBody>
                  <a:tcPr>
                    <a:noFill/>
                    <a:lnL>
                      <a:noFill/>
                    </a:lnL>
                    <a:lnR>
                      <a:noFill/>
                    </a:lnR>
                    <a:lnT>
                      <a:noFill/>
                    </a:lnT>
                    <a:lnB>
                      <a:noFill/>
                    </a:lnB>
                  </a:tcPr>
                </a:tc>
                <a:tc>
                  <a:txBody>
                    <a:bodyPr/>
                    <a:lstStyle/>
                    <a:p>
                      <a:pPr>
                        <a:defRPr sz="1100" b="0">
                          <a:solidFill>
                            <a:srgbClr val="000000"/>
                          </a:solidFill>
                          <a:latin typeface="Poppins"/>
                        </a:defRPr>
                      </a:pPr>
                      <a:r>
                        <a:t>          9.1. Passive Systems</a:t>
                      </a:r>
                    </a:p>
                  </a:txBody>
                  <a:tcPr>
                    <a:noFill/>
                    <a:lnL>
                      <a:noFill/>
                    </a:lnL>
                    <a:lnR>
                      <a:noFill/>
                    </a:lnR>
                    <a:lnT>
                      <a:noFill/>
                    </a:lnT>
                    <a:lnB>
                      <a:noFill/>
                    </a:lnB>
                  </a:tcPr>
                </a:tc>
              </a:tr>
              <a:tr h="322729">
                <a:tc>
                  <a:txBody>
                    <a:bodyPr/>
                    <a:lstStyle/>
                    <a:p>
                      <a:pPr>
                        <a:defRPr sz="1100" b="1">
                          <a:solidFill>
                            <a:srgbClr val="7030A0"/>
                          </a:solidFill>
                          <a:latin typeface="Poppins"/>
                        </a:defRPr>
                      </a:pPr>
                      <a:r>
                        <a:t>6. Automotive Night Vision System Market Size by Technology Type (2019-2032)</a:t>
                      </a:r>
                    </a:p>
                  </a:txBody>
                  <a:tcPr>
                    <a:noFill/>
                    <a:lnL>
                      <a:noFill/>
                    </a:lnL>
                    <a:lnR>
                      <a:noFill/>
                    </a:lnR>
                    <a:lnT>
                      <a:noFill/>
                    </a:lnT>
                    <a:lnB>
                      <a:noFill/>
                    </a:lnB>
                  </a:tcPr>
                </a:tc>
                <a:tc>
                  <a:txBody>
                    <a:bodyPr/>
                    <a:lstStyle/>
                    <a:p>
                      <a:pPr>
                        <a:defRPr sz="1100" b="0">
                          <a:solidFill>
                            <a:srgbClr val="000000"/>
                          </a:solidFill>
                          <a:latin typeface="Poppins"/>
                        </a:defRPr>
                      </a:pPr>
                      <a:r>
                        <a:t>          9.2. Active Systems</a:t>
                      </a:r>
                    </a:p>
                  </a:txBody>
                  <a:tcPr>
                    <a:noFill/>
                    <a:lnL>
                      <a:noFill/>
                    </a:lnL>
                    <a:lnR>
                      <a:noFill/>
                    </a:lnR>
                    <a:lnT>
                      <a:noFill/>
                    </a:lnT>
                    <a:lnB>
                      <a:noFill/>
                    </a:lnB>
                  </a:tcPr>
                </a:tc>
              </a:tr>
              <a:tr h="322729">
                <a:tc>
                  <a:txBody>
                    <a:bodyPr/>
                    <a:lstStyle/>
                    <a:p>
                      <a:pPr>
                        <a:defRPr sz="1100" b="0">
                          <a:solidFill>
                            <a:srgbClr val="000000"/>
                          </a:solidFill>
                          <a:latin typeface="Poppins"/>
                        </a:defRPr>
                      </a:pPr>
                      <a:r>
                        <a:t>          6.1. Far Infrared (FIR)</a:t>
                      </a:r>
                    </a:p>
                  </a:txBody>
                  <a:tcPr>
                    <a:noFill/>
                    <a:lnL>
                      <a:noFill/>
                    </a:lnL>
                    <a:lnR>
                      <a:noFill/>
                    </a:lnR>
                    <a:lnT>
                      <a:noFill/>
                    </a:lnT>
                    <a:lnB>
                      <a:noFill/>
                    </a:lnB>
                  </a:tcPr>
                </a:tc>
                <a:tc>
                  <a:txBody>
                    <a:bodyPr/>
                    <a:lstStyle/>
                    <a:p>
                      <a:pPr>
                        <a:defRPr sz="1100" b="1">
                          <a:solidFill>
                            <a:srgbClr val="7030A0"/>
                          </a:solidFill>
                          <a:latin typeface="Poppins"/>
                        </a:defRPr>
                      </a:pPr>
                      <a:r>
                        <a:t>10. Automotive Night Vision System Market Size by Sales Channel (2019-2032)</a:t>
                      </a:r>
                    </a:p>
                  </a:txBody>
                  <a:tcPr>
                    <a:noFill/>
                    <a:lnL>
                      <a:noFill/>
                    </a:lnL>
                    <a:lnR>
                      <a:noFill/>
                    </a:lnR>
                    <a:lnT>
                      <a:noFill/>
                    </a:lnT>
                    <a:lnB>
                      <a:noFill/>
                    </a:lnB>
                  </a:tcPr>
                </a:tc>
              </a:tr>
              <a:tr h="322729">
                <a:tc>
                  <a:txBody>
                    <a:bodyPr/>
                    <a:lstStyle/>
                    <a:p>
                      <a:pPr>
                        <a:defRPr sz="1100" b="0">
                          <a:solidFill>
                            <a:srgbClr val="000000"/>
                          </a:solidFill>
                          <a:latin typeface="Poppins"/>
                        </a:defRPr>
                      </a:pPr>
                      <a:r>
                        <a:t>          6.2. Near Infrared (NIR)</a:t>
                      </a:r>
                    </a:p>
                  </a:txBody>
                  <a:tcPr>
                    <a:noFill/>
                    <a:lnL>
                      <a:noFill/>
                    </a:lnL>
                    <a:lnR>
                      <a:noFill/>
                    </a:lnR>
                    <a:lnT>
                      <a:noFill/>
                    </a:lnT>
                    <a:lnB>
                      <a:noFill/>
                    </a:lnB>
                  </a:tcPr>
                </a:tc>
                <a:tc>
                  <a:txBody>
                    <a:bodyPr/>
                    <a:lstStyle/>
                    <a:p>
                      <a:pPr>
                        <a:defRPr sz="1100" b="0">
                          <a:solidFill>
                            <a:srgbClr val="000000"/>
                          </a:solidFill>
                          <a:latin typeface="Poppins"/>
                        </a:defRPr>
                      </a:pPr>
                      <a:r>
                        <a:t>          10.1. OEM</a:t>
                      </a:r>
                    </a:p>
                  </a:txBody>
                  <a:tcPr>
                    <a:noFill/>
                    <a:lnL>
                      <a:noFill/>
                    </a:lnL>
                    <a:lnR>
                      <a:noFill/>
                    </a:lnR>
                    <a:lnT>
                      <a:noFill/>
                    </a:lnT>
                    <a:lnB>
                      <a:noFill/>
                    </a:lnB>
                  </a:tcPr>
                </a:tc>
              </a:tr>
              <a:tr h="322729">
                <a:tc>
                  <a:txBody>
                    <a:bodyPr/>
                    <a:lstStyle/>
                    <a:p>
                      <a:pPr>
                        <a:defRPr sz="1100" b="0">
                          <a:solidFill>
                            <a:srgbClr val="000000"/>
                          </a:solidFill>
                          <a:latin typeface="Poppins"/>
                        </a:defRPr>
                      </a:pPr>
                      <a:r>
                        <a:t>          6.3. Others</a:t>
                      </a:r>
                    </a:p>
                  </a:txBody>
                  <a:tcPr>
                    <a:noFill/>
                    <a:lnL>
                      <a:noFill/>
                    </a:lnL>
                    <a:lnR>
                      <a:noFill/>
                    </a:lnR>
                    <a:lnT>
                      <a:noFill/>
                    </a:lnT>
                    <a:lnB>
                      <a:noFill/>
                    </a:lnB>
                  </a:tcPr>
                </a:tc>
                <a:tc>
                  <a:txBody>
                    <a:bodyPr/>
                    <a:lstStyle/>
                    <a:p>
                      <a:pPr>
                        <a:defRPr sz="1100" b="0">
                          <a:solidFill>
                            <a:srgbClr val="000000"/>
                          </a:solidFill>
                          <a:latin typeface="Poppins"/>
                        </a:defRPr>
                      </a:pPr>
                      <a:r>
                        <a:t>          10.2. Aftermarket</a:t>
                      </a:r>
                    </a:p>
                  </a:txBody>
                  <a:tcPr>
                    <a:noFill/>
                    <a:lnL>
                      <a:noFill/>
                    </a:lnL>
                    <a:lnR>
                      <a:noFill/>
                    </a:lnR>
                    <a:lnT>
                      <a:noFill/>
                    </a:lnT>
                    <a:lnB>
                      <a:noFill/>
                    </a:lnB>
                  </a:tcPr>
                </a:tc>
              </a:tr>
              <a:tr h="322729">
                <a:tc>
                  <a:txBody>
                    <a:bodyPr/>
                    <a:lstStyle/>
                    <a:p>
                      <a:pPr>
                        <a:defRPr sz="1100" b="1">
                          <a:solidFill>
                            <a:srgbClr val="7030A0"/>
                          </a:solidFill>
                          <a:latin typeface="Poppins"/>
                        </a:defRPr>
                      </a:pPr>
                      <a:r>
                        <a:t>7. Automotive Night Vision System Market Size by Component Type (2019-2032)</a:t>
                      </a:r>
                    </a:p>
                  </a:txBody>
                  <a:tcPr>
                    <a:noFill/>
                    <a:lnL>
                      <a:noFill/>
                    </a:lnL>
                    <a:lnR>
                      <a:noFill/>
                    </a:lnR>
                    <a:lnT>
                      <a:noFill/>
                    </a:lnT>
                    <a:lnB>
                      <a:noFill/>
                    </a:lnB>
                  </a:tcPr>
                </a:tc>
                <a:tc>
                  <a:txBody>
                    <a:bodyPr/>
                    <a:lstStyle/>
                    <a:p>
                      <a:pPr>
                        <a:defRPr sz="1100" b="1">
                          <a:solidFill>
                            <a:srgbClr val="7030A0"/>
                          </a:solidFill>
                          <a:latin typeface="Poppins"/>
                        </a:defRPr>
                      </a:pPr>
                      <a:r>
                        <a:t>11. Automotive Night Vision System Market Size by Vehicle Type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Night Vision Camera</a:t>
                      </a:r>
                    </a:p>
                  </a:txBody>
                  <a:tcPr>
                    <a:noFill/>
                    <a:lnL>
                      <a:noFill/>
                    </a:lnL>
                    <a:lnR>
                      <a:noFill/>
                    </a:lnR>
                    <a:lnT>
                      <a:noFill/>
                    </a:lnT>
                    <a:lnB>
                      <a:noFill/>
                    </a:lnB>
                  </a:tcPr>
                </a:tc>
                <a:tc>
                  <a:txBody>
                    <a:bodyPr/>
                    <a:lstStyle/>
                    <a:p>
                      <a:pPr>
                        <a:defRPr sz="1100" b="0">
                          <a:solidFill>
                            <a:srgbClr val="000000"/>
                          </a:solidFill>
                          <a:latin typeface="Poppins"/>
                        </a:defRPr>
                      </a:pPr>
                      <a:r>
                        <a:t>          11.1. Passenger Cars</a:t>
                      </a:r>
                    </a:p>
                  </a:txBody>
                  <a:tcPr>
                    <a:noFill/>
                    <a:lnL>
                      <a:noFill/>
                    </a:lnL>
                    <a:lnR>
                      <a:noFill/>
                    </a:lnR>
                    <a:lnT>
                      <a:noFill/>
                    </a:lnT>
                    <a:lnB>
                      <a:noFill/>
                    </a:lnB>
                  </a:tcPr>
                </a:tc>
              </a:tr>
              <a:tr h="322729">
                <a:tc>
                  <a:txBody>
                    <a:bodyPr/>
                    <a:lstStyle/>
                    <a:p>
                      <a:pPr>
                        <a:defRPr sz="1100" b="0">
                          <a:solidFill>
                            <a:srgbClr val="000000"/>
                          </a:solidFill>
                          <a:latin typeface="Poppins"/>
                        </a:defRPr>
                      </a:pPr>
                      <a:r>
                        <a:t>          7.2. Controlling Unit</a:t>
                      </a:r>
                    </a:p>
                  </a:txBody>
                  <a:tcPr>
                    <a:noFill/>
                    <a:lnL>
                      <a:noFill/>
                    </a:lnL>
                    <a:lnR>
                      <a:noFill/>
                    </a:lnR>
                    <a:lnT>
                      <a:noFill/>
                    </a:lnT>
                    <a:lnB>
                      <a:noFill/>
                    </a:lnB>
                  </a:tcPr>
                </a:tc>
                <a:tc>
                  <a:txBody>
                    <a:bodyPr/>
                    <a:lstStyle/>
                    <a:p>
                      <a:pPr>
                        <a:defRPr sz="1100" b="0">
                          <a:solidFill>
                            <a:srgbClr val="000000"/>
                          </a:solidFill>
                          <a:latin typeface="Poppins"/>
                        </a:defRPr>
                      </a:pPr>
                      <a:r>
                        <a:t>          11.2. Commercial Vehicles</a:t>
                      </a:r>
                    </a:p>
                  </a:txBody>
                  <a:tcPr>
                    <a:noFill/>
                    <a:lnL>
                      <a:noFill/>
                    </a:lnL>
                    <a:lnR>
                      <a:noFill/>
                    </a:lnR>
                    <a:lnT>
                      <a:noFill/>
                    </a:lnT>
                    <a:lnB>
                      <a:noFill/>
                    </a:lnB>
                  </a:tcPr>
                </a:tc>
              </a:tr>
              <a:tr h="322729">
                <a:tc>
                  <a:txBody>
                    <a:bodyPr/>
                    <a:lstStyle/>
                    <a:p>
                      <a:pPr>
                        <a:defRPr sz="1100" b="0">
                          <a:solidFill>
                            <a:srgbClr val="000000"/>
                          </a:solidFill>
                          <a:latin typeface="Poppins"/>
                        </a:defRPr>
                      </a:pPr>
                      <a:r>
                        <a:t>          7.3. Display Unit</a:t>
                      </a:r>
                    </a:p>
                  </a:txBody>
                  <a:tcPr>
                    <a:noFill/>
                    <a:lnL>
                      <a:noFill/>
                    </a:lnL>
                    <a:lnR>
                      <a:noFill/>
                    </a:lnR>
                    <a:lnT>
                      <a:noFill/>
                    </a:lnT>
                    <a:lnB>
                      <a:noFill/>
                    </a:lnB>
                  </a:tcPr>
                </a:tc>
                <a:tc>
                  <a:txBody>
                    <a:bodyPr/>
                    <a:lstStyle/>
                    <a:p>
                      <a:pPr>
                        <a:defRPr sz="1100" b="1">
                          <a:solidFill>
                            <a:srgbClr val="7030A0"/>
                          </a:solidFill>
                          <a:latin typeface="Poppins"/>
                        </a:defRPr>
                      </a:pPr>
                      <a:r>
                        <a:t>12. Global Automotive Night Vision System Market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7.4. Sensor</a:t>
                      </a:r>
                    </a:p>
                  </a:txBody>
                  <a:tcPr>
                    <a:noFill/>
                    <a:lnL>
                      <a:noFill/>
                    </a:lnL>
                    <a:lnR>
                      <a:noFill/>
                    </a:lnR>
                    <a:lnT>
                      <a:noFill/>
                    </a:lnT>
                    <a:lnB>
                      <a:noFill/>
                    </a:lnB>
                  </a:tcPr>
                </a:tc>
                <a:tc>
                  <a:txBody>
                    <a:bodyPr/>
                    <a:lstStyle/>
                    <a:p>
                      <a:pPr>
                        <a:defRPr sz="1100" b="0">
                          <a:solidFill>
                            <a:srgbClr val="000000"/>
                          </a:solidFill>
                          <a:latin typeface="Poppins"/>
                        </a:defRPr>
                      </a:pPr>
                      <a:r>
                        <a:t>          12.1. North America (By Technology Type, By Component Type, By Display Type, By System Type, By Sales Channel, By Vehicle Type)</a:t>
                      </a:r>
                    </a:p>
                  </a:txBody>
                  <a:tcPr>
                    <a:noFill/>
                    <a:lnL>
                      <a:noFill/>
                    </a:lnL>
                    <a:lnR>
                      <a:noFill/>
                    </a:lnR>
                    <a:lnT>
                      <a:noFill/>
                    </a:lnT>
                    <a:lnB>
                      <a:noFill/>
                    </a:lnB>
                  </a:tcPr>
                </a:tc>
              </a:tr>
              <a:tr h="322729">
                <a:tc>
                  <a:txBody>
                    <a:bodyPr/>
                    <a:lstStyle/>
                    <a:p>
                      <a:pPr>
                        <a:defRPr sz="1100" b="0">
                          <a:solidFill>
                            <a:srgbClr val="000000"/>
                          </a:solidFill>
                          <a:latin typeface="Poppins"/>
                        </a:defRPr>
                      </a:pPr>
                      <a:r>
                        <a:t>          7.5. Others</a:t>
                      </a:r>
                    </a:p>
                  </a:txBody>
                  <a:tcPr>
                    <a:noFill/>
                    <a:lnL>
                      <a:noFill/>
                    </a:lnL>
                    <a:lnR>
                      <a:noFill/>
                    </a:lnR>
                    <a:lnT>
                      <a:noFill/>
                    </a:lnT>
                    <a:lnB>
                      <a:noFill/>
                    </a:lnB>
                  </a:tcPr>
                </a:tc>
                <a:tc>
                  <a:txBody>
                    <a:bodyPr/>
                    <a:lstStyle/>
                    <a:p>
                      <a:pPr>
                        <a:defRPr sz="1100" b="0">
                          <a:solidFill>
                            <a:srgbClr val="000000"/>
                          </a:solidFill>
                          <a:latin typeface="Poppins"/>
                        </a:defRPr>
                      </a:pPr>
                      <a:r>
                        <a:t>                    12.1.1. US</a:t>
                      </a:r>
                    </a:p>
                  </a:txBody>
                  <a:tcPr>
                    <a:noFill/>
                    <a:lnL>
                      <a:noFill/>
                    </a:lnL>
                    <a:lnR>
                      <a:noFill/>
                    </a:lnR>
                    <a:lnT>
                      <a:noFill/>
                    </a:lnT>
                    <a:lnB>
                      <a:noFill/>
                    </a:lnB>
                  </a:tcPr>
                </a:tc>
              </a:tr>
              <a:tr h="322729">
                <a:tc>
                  <a:txBody>
                    <a:bodyPr/>
                    <a:lstStyle/>
                    <a:p>
                      <a:pPr>
                        <a:defRPr sz="1100" b="1">
                          <a:solidFill>
                            <a:srgbClr val="7030A0"/>
                          </a:solidFill>
                          <a:latin typeface="Poppins"/>
                        </a:defRPr>
                      </a:pPr>
                      <a:r>
                        <a:t>8. Automotive Night Vision System Market Size by Display Type (2019-2032)</a:t>
                      </a:r>
                    </a:p>
                  </a:txBody>
                  <a:tcPr>
                    <a:noFill/>
                    <a:lnL>
                      <a:noFill/>
                    </a:lnL>
                    <a:lnR>
                      <a:noFill/>
                    </a:lnR>
                    <a:lnT>
                      <a:noFill/>
                    </a:lnT>
                    <a:lnB>
                      <a:noFill/>
                    </a:lnB>
                  </a:tcPr>
                </a:tc>
                <a:tc>
                  <a:txBody>
                    <a:bodyPr/>
                    <a:lstStyle/>
                    <a:p>
                      <a:pPr>
                        <a:defRPr sz="1100" b="0">
                          <a:solidFill>
                            <a:srgbClr val="000000"/>
                          </a:solidFill>
                          <a:latin typeface="Poppins"/>
                        </a:defRPr>
                      </a:pPr>
                      <a:r>
                        <a:t>                    12.1.2. Canada</a:t>
                      </a:r>
                    </a:p>
                  </a:txBody>
                  <a:tcPr>
                    <a:noFill/>
                    <a:lnL>
                      <a:noFill/>
                    </a:lnL>
                    <a:lnR>
                      <a:noFill/>
                    </a:lnR>
                    <a:lnT>
                      <a:noFill/>
                    </a:lnT>
                    <a:lnB>
                      <a:noFill/>
                    </a:lnB>
                  </a:tcPr>
                </a:tc>
              </a:tr>
              <a:tr h="322729">
                <a:tc>
                  <a:txBody>
                    <a:bodyPr/>
                    <a:lstStyle/>
                    <a:p>
                      <a:pPr>
                        <a:defRPr sz="1100" b="0">
                          <a:solidFill>
                            <a:srgbClr val="000000"/>
                          </a:solidFill>
                          <a:latin typeface="Poppins"/>
                        </a:defRPr>
                      </a:pPr>
                      <a:r>
                        <a:t>          8.1. Navigation System</a:t>
                      </a:r>
                    </a:p>
                  </a:txBody>
                  <a:tcPr>
                    <a:noFill/>
                    <a:lnL>
                      <a:noFill/>
                    </a:lnL>
                    <a:lnR>
                      <a:noFill/>
                    </a:lnR>
                    <a:lnT>
                      <a:noFill/>
                    </a:lnT>
                    <a:lnB>
                      <a:noFill/>
                    </a:lnB>
                  </a:tcPr>
                </a:tc>
                <a:tc>
                  <a:txBody>
                    <a:bodyPr/>
                    <a:lstStyle/>
                    <a:p>
                      <a:pPr>
                        <a:defRPr sz="1100" b="0">
                          <a:solidFill>
                            <a:srgbClr val="000000"/>
                          </a:solidFill>
                          <a:latin typeface="Poppins"/>
                        </a:defRPr>
                      </a:pPr>
                      <a:r>
                        <a:t>          12.2. Europe (By Technology Type, By Component Type, By Display Type, By System Type, By Sales Channel, By Vehicle Type)</a:t>
                      </a:r>
                    </a:p>
                  </a:txBody>
                  <a:tcPr>
                    <a:noFill/>
                    <a:lnL>
                      <a:noFill/>
                    </a:lnL>
                    <a:lnR>
                      <a:noFill/>
                    </a:lnR>
                    <a:lnT>
                      <a:noFill/>
                    </a:lnT>
                    <a:lnB>
                      <a:noFill/>
                    </a:lnB>
                  </a:tcPr>
                </a:tc>
              </a:tr>
              <a:tr h="322729">
                <a:tc>
                  <a:txBody>
                    <a:bodyPr/>
                    <a:lstStyle/>
                    <a:p>
                      <a:pPr>
                        <a:defRPr sz="1100" b="0">
                          <a:solidFill>
                            <a:srgbClr val="000000"/>
                          </a:solidFill>
                          <a:latin typeface="Poppins"/>
                        </a:defRPr>
                      </a:pPr>
                      <a:r>
                        <a:t>          8.2. Instrument Cluster</a:t>
                      </a:r>
                    </a:p>
                  </a:txBody>
                  <a:tcPr>
                    <a:noFill/>
                    <a:lnL>
                      <a:noFill/>
                    </a:lnL>
                    <a:lnR>
                      <a:noFill/>
                    </a:lnR>
                    <a:lnT>
                      <a:noFill/>
                    </a:lnT>
                    <a:lnB>
                      <a:noFill/>
                    </a:lnB>
                  </a:tcPr>
                </a:tc>
                <a:tc>
                  <a:txBody>
                    <a:bodyPr/>
                    <a:lstStyle/>
                    <a:p>
                      <a:pPr>
                        <a:defRPr sz="1100" b="0">
                          <a:solidFill>
                            <a:srgbClr val="000000"/>
                          </a:solidFill>
                          <a:latin typeface="Poppins"/>
                        </a:defRPr>
                      </a:pPr>
                      <a:r>
                        <a:t>                    12.2.1. UK</a:t>
                      </a:r>
                    </a:p>
                  </a:txBody>
                  <a:tcPr>
                    <a:noFill/>
                    <a:lnL>
                      <a:noFill/>
                    </a:lnL>
                    <a:lnR>
                      <a:noFill/>
                    </a:lnR>
                    <a:lnT>
                      <a:noFill/>
                    </a:lnT>
                    <a:lnB>
                      <a:noFill/>
                    </a:lnB>
                  </a:tcPr>
                </a:tc>
              </a:tr>
              <a:tr h="322729">
                <a:tc>
                  <a:txBody>
                    <a:bodyPr/>
                    <a:lstStyle/>
                    <a:p>
                      <a:pPr>
                        <a:defRPr sz="1100" b="0">
                          <a:solidFill>
                            <a:srgbClr val="000000"/>
                          </a:solidFill>
                          <a:latin typeface="Poppins"/>
                        </a:defRPr>
                      </a:pPr>
                      <a:r>
                        <a:t>          8.3. Head-Up Display (HUD)</a:t>
                      </a:r>
                    </a:p>
                  </a:txBody>
                  <a:tcPr>
                    <a:noFill/>
                    <a:lnL>
                      <a:noFill/>
                    </a:lnL>
                    <a:lnR>
                      <a:noFill/>
                    </a:lnR>
                    <a:lnT>
                      <a:noFill/>
                    </a:lnT>
                    <a:lnB>
                      <a:noFill/>
                    </a:lnB>
                  </a:tcPr>
                </a:tc>
                <a:tc>
                  <a:txBody>
                    <a:bodyPr/>
                    <a:lstStyle/>
                    <a:p>
                      <a:pPr>
                        <a:defRPr sz="1100" b="0">
                          <a:solidFill>
                            <a:srgbClr val="000000"/>
                          </a:solidFill>
                          <a:latin typeface="Poppins"/>
                        </a:defRPr>
                      </a:pPr>
                      <a:r>
                        <a:t>                    12.2.2. Germany</a:t>
                      </a:r>
                    </a:p>
                  </a:txBody>
                  <a:tcPr>
                    <a:noFill/>
                    <a:lnL>
                      <a:noFill/>
                    </a:lnL>
                    <a:lnR>
                      <a:noFill/>
                    </a:lnR>
                    <a:lnT>
                      <a:noFill/>
                    </a:lnT>
                    <a:lnB>
                      <a:noFill/>
                    </a:lnB>
                  </a:tcPr>
                </a:tc>
              </a:tr>
              <a:tr h="322736">
                <a:tc>
                  <a:txBody>
                    <a:bodyPr/>
                    <a:lstStyle/>
                    <a:p>
                      <a:pPr>
                        <a:defRPr sz="1100" b="0">
                          <a:solidFill>
                            <a:srgbClr val="000000"/>
                          </a:solidFill>
                          <a:latin typeface="Poppins"/>
                        </a:defRPr>
                      </a:pPr>
                      <a:r>
                        <a:t>          8.4. Others</a:t>
                      </a:r>
                    </a:p>
                  </a:txBody>
                  <a:tcPr>
                    <a:noFill/>
                    <a:lnL>
                      <a:noFill/>
                    </a:lnL>
                    <a:lnR>
                      <a:noFill/>
                    </a:lnR>
                    <a:lnT>
                      <a:noFill/>
                    </a:lnT>
                    <a:lnB>
                      <a:noFill/>
                    </a:lnB>
                  </a:tcPr>
                </a:tc>
                <a:tc>
                  <a:txBody>
                    <a:bodyPr/>
                    <a:lstStyle/>
                    <a:p>
                      <a:pPr>
                        <a:defRPr sz="1100" b="0">
                          <a:solidFill>
                            <a:srgbClr val="000000"/>
                          </a:solidFill>
                          <a:latin typeface="Poppins"/>
                        </a:defRPr>
                      </a:pPr>
                      <a:r>
                        <a:t>                    12.2.3. Spain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Technology Type, By Component Type, By Display Type, By System Type, By Sales Channel, By Vehicle Type)</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Teledyne FLIR</a:t>
                      </a:r>
                    </a:p>
                  </a:txBody>
                  <a:tcPr>
                    <a:noFill/>
                    <a:lnL>
                      <a:noFill/>
                    </a:lnL>
                    <a:lnR>
                      <a:noFill/>
                    </a:lnR>
                    <a:lnT>
                      <a:noFill/>
                    </a:lnT>
                    <a:lnB>
                      <a:noFill/>
                    </a:lnB>
                  </a:tcPr>
                </a:tc>
              </a:tr>
              <a:tr h="322729">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12.4. Latin America (By Technology Type, By Component Type, By Display Type, By System Type, By Sales Channel, By Vehicle Type)</a:t>
                      </a:r>
                    </a:p>
                  </a:txBody>
                  <a:tcPr>
                    <a:noFill/>
                    <a:lnL>
                      <a:noFill/>
                    </a:lnL>
                    <a:lnR>
                      <a:noFill/>
                    </a:lnR>
                    <a:lnT>
                      <a:noFill/>
                    </a:lnT>
                    <a:lnB>
                      <a:noFill/>
                    </a:lnB>
                  </a:tcPr>
                </a:tc>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r>
              <a:tr h="322729">
                <a:tc>
                  <a:txBody>
                    <a:bodyPr/>
                    <a:lstStyle/>
                    <a:p>
                      <a:pPr>
                        <a:defRPr sz="1100" b="0">
                          <a:solidFill>
                            <a:srgbClr val="000000"/>
                          </a:solidFill>
                          <a:latin typeface="Poppins"/>
                        </a:defRPr>
                      </a:pPr>
                      <a:r>
                        <a:t>                    12.4.1. Brazil</a:t>
                      </a:r>
                    </a:p>
                  </a:txBody>
                  <a:tcPr>
                    <a:noFill/>
                    <a:lnL>
                      <a:noFill/>
                    </a:lnL>
                    <a:lnR>
                      <a:noFill/>
                    </a:lnR>
                    <a:lnT>
                      <a:noFill/>
                    </a:lnT>
                    <a:lnB>
                      <a:noFill/>
                    </a:lnB>
                  </a:tcPr>
                </a:tc>
                <a:tc>
                  <a:txBody>
                    <a:bodyPr/>
                    <a:lstStyle/>
                    <a:p>
                      <a:pPr>
                        <a:defRPr sz="1100" b="0">
                          <a:solidFill>
                            <a:srgbClr val="000000"/>
                          </a:solidFill>
                          <a:latin typeface="Poppins"/>
                        </a:defRPr>
                      </a:pPr>
                      <a:r>
                        <a:t>                    14.1.3. Financial Overview</a:t>
                      </a:r>
                    </a:p>
                  </a:txBody>
                  <a:tcPr>
                    <a:noFill/>
                    <a:lnL>
                      <a:noFill/>
                    </a:lnL>
                    <a:lnR>
                      <a:noFill/>
                    </a:lnR>
                    <a:lnT>
                      <a:noFill/>
                    </a:lnT>
                    <a:lnB>
                      <a:noFill/>
                    </a:lnB>
                  </a:tcPr>
                </a:tc>
              </a:tr>
              <a:tr h="322729">
                <a:tc>
                  <a:txBody>
                    <a:bodyPr/>
                    <a:lstStyle/>
                    <a:p>
                      <a:pPr>
                        <a:defRPr sz="1100" b="0">
                          <a:solidFill>
                            <a:srgbClr val="000000"/>
                          </a:solidFill>
                          <a:latin typeface="Poppins"/>
                        </a:defRPr>
                      </a:pPr>
                      <a:r>
                        <a:t>                    12.4.2. Mexico</a:t>
                      </a:r>
                    </a:p>
                  </a:txBody>
                  <a:tcPr>
                    <a:noFill/>
                    <a:lnL>
                      <a:noFill/>
                    </a:lnL>
                    <a:lnR>
                      <a:noFill/>
                    </a:lnR>
                    <a:lnT>
                      <a:noFill/>
                    </a:lnT>
                    <a:lnB>
                      <a:noFill/>
                    </a:lnB>
                  </a:tcPr>
                </a:tc>
                <a:tc>
                  <a:txBody>
                    <a:bodyPr/>
                    <a:lstStyle/>
                    <a:p>
                      <a:pPr>
                        <a:defRPr sz="1100" b="0">
                          <a:solidFill>
                            <a:srgbClr val="000000"/>
                          </a:solidFill>
                          <a:latin typeface="Poppins"/>
                        </a:defRPr>
                      </a:pPr>
                      <a:r>
                        <a:t>                    14.1.4. Key Developments</a:t>
                      </a:r>
                    </a:p>
                  </a:txBody>
                  <a:tcPr>
                    <a:noFill/>
                    <a:lnL>
                      <a:noFill/>
                    </a:lnL>
                    <a:lnR>
                      <a:noFill/>
                    </a:lnR>
                    <a:lnT>
                      <a:noFill/>
                    </a:lnT>
                    <a:lnB>
                      <a:noFill/>
                    </a:lnB>
                  </a:tcPr>
                </a:tc>
              </a:tr>
              <a:tr h="322729">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22729">
                <a:tc>
                  <a:txBody>
                    <a:bodyPr/>
                    <a:lstStyle/>
                    <a:p>
                      <a:pPr>
                        <a:defRPr sz="1100" b="0">
                          <a:solidFill>
                            <a:srgbClr val="000000"/>
                          </a:solidFill>
                          <a:latin typeface="Poppins"/>
                        </a:defRPr>
                      </a:pPr>
                      <a:r>
                        <a:t>          12.5. Middle East &amp; Africa (By Technology Type, By Component Type, By Display Type, By System Type, By Sales Channel, By Vehicle Type)</a:t>
                      </a:r>
                    </a:p>
                  </a:txBody>
                  <a:tcPr>
                    <a:noFill/>
                    <a:lnL>
                      <a:noFill/>
                    </a:lnL>
                    <a:lnR>
                      <a:noFill/>
                    </a:lnR>
                    <a:lnT>
                      <a:noFill/>
                    </a:lnT>
                    <a:lnB>
                      <a:noFill/>
                    </a:lnB>
                  </a:tcPr>
                </a:tc>
                <a:tc>
                  <a:txBody>
                    <a:bodyPr/>
                    <a:lstStyle/>
                    <a:p>
                      <a:pPr>
                        <a:defRPr sz="1100" b="0">
                          <a:solidFill>
                            <a:srgbClr val="000000"/>
                          </a:solidFill>
                          <a:latin typeface="Poppins"/>
                        </a:defRPr>
                      </a:pPr>
                      <a:r>
                        <a:t>          14.2. DENSO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12.5.1. GCC Countries</a:t>
                      </a:r>
                    </a:p>
                  </a:txBody>
                  <a:tcPr>
                    <a:noFill/>
                    <a:lnL>
                      <a:noFill/>
                    </a:lnL>
                    <a:lnR>
                      <a:noFill/>
                    </a:lnR>
                    <a:lnT>
                      <a:noFill/>
                    </a:lnT>
                    <a:lnB>
                      <a:noFill/>
                    </a:lnB>
                  </a:tcPr>
                </a:tc>
                <a:tc>
                  <a:txBody>
                    <a:bodyPr/>
                    <a:lstStyle/>
                    <a:p>
                      <a:pPr>
                        <a:defRPr sz="1100" b="0">
                          <a:solidFill>
                            <a:srgbClr val="000000"/>
                          </a:solidFill>
                          <a:latin typeface="Poppins"/>
                        </a:defRPr>
                      </a:pPr>
                      <a:r>
                        <a:t>          14.3. Autoliv Inc.</a:t>
                      </a:r>
                    </a:p>
                  </a:txBody>
                  <a:tcPr>
                    <a:noFill/>
                    <a:lnL>
                      <a:noFill/>
                    </a:lnL>
                    <a:lnR>
                      <a:noFill/>
                    </a:lnR>
                    <a:lnT>
                      <a:noFill/>
                    </a:lnT>
                    <a:lnB>
                      <a:noFill/>
                    </a:lnB>
                  </a:tcPr>
                </a:tc>
              </a:tr>
              <a:tr h="322729">
                <a:tc>
                  <a:txBody>
                    <a:bodyPr/>
                    <a:lstStyle/>
                    <a:p>
                      <a:pPr>
                        <a:defRPr sz="1100" b="0">
                          <a:solidFill>
                            <a:srgbClr val="000000"/>
                          </a:solidFill>
                          <a:latin typeface="Poppins"/>
                        </a:defRPr>
                      </a:pPr>
                      <a:r>
                        <a:t>                    12.5.2. South Africa</a:t>
                      </a:r>
                    </a:p>
                  </a:txBody>
                  <a:tcPr>
                    <a:noFill/>
                    <a:lnL>
                      <a:noFill/>
                    </a:lnL>
                    <a:lnR>
                      <a:noFill/>
                    </a:lnR>
                    <a:lnT>
                      <a:noFill/>
                    </a:lnT>
                    <a:lnB>
                      <a:noFill/>
                    </a:lnB>
                  </a:tcPr>
                </a:tc>
                <a:tc>
                  <a:txBody>
                    <a:bodyPr/>
                    <a:lstStyle/>
                    <a:p>
                      <a:pPr>
                        <a:defRPr sz="1100" b="0">
                          <a:solidFill>
                            <a:srgbClr val="000000"/>
                          </a:solidFill>
                          <a:latin typeface="Poppins"/>
                        </a:defRPr>
                      </a:pPr>
                      <a:r>
                        <a:t>          14.4. Magna International Inc.</a:t>
                      </a:r>
                    </a:p>
                  </a:txBody>
                  <a:tcPr>
                    <a:noFill/>
                    <a:lnL>
                      <a:noFill/>
                    </a:lnL>
                    <a:lnR>
                      <a:noFill/>
                    </a:lnR>
                    <a:lnT>
                      <a:noFill/>
                    </a:lnT>
                    <a:lnB>
                      <a:noFill/>
                    </a:lnB>
                  </a:tcPr>
                </a:tc>
              </a:tr>
              <a:tr h="322736">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c>
                  <a:txBody>
                    <a:bodyPr/>
                    <a:lstStyle/>
                    <a:p>
                      <a:pPr>
                        <a:defRPr sz="1100" b="0">
                          <a:solidFill>
                            <a:srgbClr val="000000"/>
                          </a:solidFill>
                          <a:latin typeface="Poppins"/>
                        </a:defRPr>
                      </a:pPr>
                      <a:r>
                        <a:t>          14.5. Robert Bosch GmbH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14.6. Valeo SA</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Continental AG</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Visteon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Audi AG</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Daimler AG (Mercedes-Benz)</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L3 Technologies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Delphi Automotive PLC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Lanmodo</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InfiRay</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14.15. OmniVision Technologies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14.16. Veoneer US Safety Systems LLC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14.17. Bright Way Vision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14.18. NightRide Thermal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14.19. Kyocera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14.20. Ophir Optronics Solutions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AUTOMOTIVE NIGHT VISION SYSTEM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